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94f78a94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94f78a94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94f78a94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94f78a94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94f78a94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94f78a94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94f78a94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94f78a94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94f78a94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94f78a94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4f78a94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4f78a94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94f78a94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94f78a94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94f78a94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94f78a94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94f78a94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94f78a94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4f78a94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94f78a94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94f78a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94f78a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94f78a94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94f78a94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94f78a94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94f78a94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963921d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963921d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63921d2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963921d2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963921d2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963921d2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963921d2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963921d2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963921d2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963921d2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963921d2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963921d2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963921d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963921d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4f78a9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4f78a9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963921d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963921d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963921d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963921d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94f78a9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94f78a9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94f78a9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94f78a9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94f78a9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94f78a9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94f78a94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94f78a94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4f78a94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4f78a94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jp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image" Target="../media/image30.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2473025" y="2142025"/>
            <a:ext cx="3886200" cy="1242000"/>
          </a:xfrm>
          <a:prstGeom prst="rect">
            <a:avLst/>
          </a:prstGeom>
          <a:solidFill>
            <a:srgbClr val="FFFFFF"/>
          </a:solid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4AE87"/>
                </a:solidFill>
                <a:latin typeface="Montserrat"/>
                <a:ea typeface="Montserrat"/>
                <a:cs typeface="Montserrat"/>
                <a:sym typeface="Montserrat"/>
              </a:rPr>
              <a:t>Gu</a:t>
            </a:r>
            <a:r>
              <a:rPr b="1" lang="en">
                <a:solidFill>
                  <a:srgbClr val="6B594F"/>
                </a:solidFill>
                <a:latin typeface="Montserrat"/>
                <a:ea typeface="Montserrat"/>
                <a:cs typeface="Montserrat"/>
                <a:sym typeface="Montserrat"/>
              </a:rPr>
              <a:t>Sphere</a:t>
            </a:r>
            <a:endParaRPr b="1">
              <a:solidFill>
                <a:srgbClr val="6B594F"/>
              </a:solidFill>
              <a:latin typeface="Montserrat"/>
              <a:ea typeface="Montserrat"/>
              <a:cs typeface="Montserrat"/>
              <a:sym typeface="Montserrat"/>
            </a:endParaRPr>
          </a:p>
        </p:txBody>
      </p:sp>
      <p:sp>
        <p:nvSpPr>
          <p:cNvPr id="56" name="Google Shape;56;p13"/>
          <p:cNvSpPr txBox="1"/>
          <p:nvPr>
            <p:ph idx="1" type="subTitle"/>
          </p:nvPr>
        </p:nvSpPr>
        <p:spPr>
          <a:xfrm>
            <a:off x="2473025" y="2047000"/>
            <a:ext cx="1340400" cy="448800"/>
          </a:xfrm>
          <a:prstGeom prst="rect">
            <a:avLst/>
          </a:prstGeom>
          <a:solidFill>
            <a:schemeClr val="lt1"/>
          </a:solidFill>
        </p:spPr>
        <p:txBody>
          <a:bodyPr anchorCtr="0" anchor="t" bIns="91425" lIns="91425" spcFirstLastPara="1" rIns="91425" wrap="square" tIns="91425">
            <a:normAutofit fontScale="55000"/>
          </a:bodyPr>
          <a:lstStyle/>
          <a:p>
            <a:pPr indent="0" lvl="0" marL="0" rtl="0" algn="ctr">
              <a:spcBef>
                <a:spcPts val="0"/>
              </a:spcBef>
              <a:spcAft>
                <a:spcPts val="0"/>
              </a:spcAft>
              <a:buNone/>
            </a:pPr>
            <a:r>
              <a:rPr b="1" lang="en" sz="2960">
                <a:solidFill>
                  <a:srgbClr val="FF0000"/>
                </a:solidFill>
                <a:latin typeface="Montserrat"/>
                <a:ea typeface="Montserrat"/>
                <a:cs typeface="Montserrat"/>
                <a:sym typeface="Montserrat"/>
              </a:rPr>
              <a:t>OppKunG</a:t>
            </a:r>
            <a:endParaRPr b="1" sz="2960">
              <a:solidFill>
                <a:srgbClr val="FF0000"/>
              </a:solidFill>
              <a:latin typeface="Montserrat"/>
              <a:ea typeface="Montserrat"/>
              <a:cs typeface="Montserrat"/>
              <a:sym typeface="Montserrat"/>
            </a:endParaRPr>
          </a:p>
        </p:txBody>
      </p:sp>
      <p:sp>
        <p:nvSpPr>
          <p:cNvPr id="57" name="Google Shape;57;p13"/>
          <p:cNvSpPr txBox="1"/>
          <p:nvPr>
            <p:ph idx="1" type="subTitle"/>
          </p:nvPr>
        </p:nvSpPr>
        <p:spPr>
          <a:xfrm>
            <a:off x="4073225" y="3127675"/>
            <a:ext cx="2234100" cy="351900"/>
          </a:xfrm>
          <a:prstGeom prst="rect">
            <a:avLst/>
          </a:prstGeom>
          <a:solidFill>
            <a:schemeClr val="lt1"/>
          </a:solidFill>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39"/>
              <a:buNone/>
            </a:pPr>
            <a:r>
              <a:rPr lang="en" sz="1510">
                <a:solidFill>
                  <a:srgbClr val="6B594F"/>
                </a:solidFill>
                <a:latin typeface="Montserrat"/>
                <a:ea typeface="Montserrat"/>
                <a:cs typeface="Montserrat"/>
                <a:sym typeface="Montserrat"/>
              </a:rPr>
              <a:t>Infinity Time Sleep</a:t>
            </a:r>
            <a:endParaRPr sz="1510">
              <a:solidFill>
                <a:srgbClr val="6B594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p:tgtEl>
                                          <p:spTgt spid="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3">
            <a:alphaModFix/>
          </a:blip>
          <a:srcRect b="5311" l="0" r="0" t="0"/>
          <a:stretch/>
        </p:blipFill>
        <p:spPr>
          <a:xfrm>
            <a:off x="0" y="275472"/>
            <a:ext cx="9144001" cy="4868028"/>
          </a:xfrm>
          <a:prstGeom prst="rect">
            <a:avLst/>
          </a:prstGeom>
          <a:noFill/>
          <a:ln>
            <a:noFill/>
          </a:ln>
        </p:spPr>
      </p:pic>
      <p:sp>
        <p:nvSpPr>
          <p:cNvPr id="114" name="Google Shape;114;p22"/>
          <p:cNvSpPr txBox="1"/>
          <p:nvPr>
            <p:ph type="title"/>
          </p:nvPr>
        </p:nvSpPr>
        <p:spPr>
          <a:xfrm>
            <a:off x="0" y="1250"/>
            <a:ext cx="9144000" cy="5184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Home ( TOP ) [ login ] </a:t>
            </a:r>
            <a:endParaRPr b="1">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rotWithShape="1">
          <a:blip r:embed="rId3">
            <a:alphaModFix/>
          </a:blip>
          <a:srcRect b="5517" l="0" r="0" t="0"/>
          <a:stretch/>
        </p:blipFill>
        <p:spPr>
          <a:xfrm>
            <a:off x="0" y="286296"/>
            <a:ext cx="9144001" cy="4857204"/>
          </a:xfrm>
          <a:prstGeom prst="rect">
            <a:avLst/>
          </a:prstGeom>
          <a:noFill/>
          <a:ln>
            <a:noFill/>
          </a:ln>
        </p:spPr>
      </p:pic>
      <p:sp>
        <p:nvSpPr>
          <p:cNvPr id="120" name="Google Shape;120;p23"/>
          <p:cNvSpPr txBox="1"/>
          <p:nvPr>
            <p:ph type="title"/>
          </p:nvPr>
        </p:nvSpPr>
        <p:spPr>
          <a:xfrm>
            <a:off x="0" y="1250"/>
            <a:ext cx="9144000" cy="5184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Home ( BOTTOM ) [ login ] </a:t>
            </a:r>
            <a:endParaRPr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3">
            <a:alphaModFix/>
          </a:blip>
          <a:srcRect b="5544" l="0" r="0" t="0"/>
          <a:stretch/>
        </p:blipFill>
        <p:spPr>
          <a:xfrm>
            <a:off x="0" y="287675"/>
            <a:ext cx="9144001" cy="4855824"/>
          </a:xfrm>
          <a:prstGeom prst="rect">
            <a:avLst/>
          </a:prstGeom>
          <a:noFill/>
          <a:ln>
            <a:noFill/>
          </a:ln>
        </p:spPr>
      </p:pic>
      <p:sp>
        <p:nvSpPr>
          <p:cNvPr id="126" name="Google Shape;126;p24"/>
          <p:cNvSpPr txBox="1"/>
          <p:nvPr>
            <p:ph type="title"/>
          </p:nvPr>
        </p:nvSpPr>
        <p:spPr>
          <a:xfrm>
            <a:off x="0" y="1250"/>
            <a:ext cx="9144000" cy="5598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Calendar</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5"/>
          <p:cNvPicPr preferRelativeResize="0"/>
          <p:nvPr/>
        </p:nvPicPr>
        <p:blipFill rotWithShape="1">
          <a:blip r:embed="rId3">
            <a:alphaModFix/>
          </a:blip>
          <a:srcRect b="5186" l="0" r="0" t="0"/>
          <a:stretch/>
        </p:blipFill>
        <p:spPr>
          <a:xfrm>
            <a:off x="0" y="268925"/>
            <a:ext cx="9144001" cy="4874575"/>
          </a:xfrm>
          <a:prstGeom prst="rect">
            <a:avLst/>
          </a:prstGeom>
          <a:noFill/>
          <a:ln>
            <a:noFill/>
          </a:ln>
        </p:spPr>
      </p:pic>
      <p:sp>
        <p:nvSpPr>
          <p:cNvPr id="132" name="Google Shape;132;p25"/>
          <p:cNvSpPr txBox="1"/>
          <p:nvPr>
            <p:ph type="title"/>
          </p:nvPr>
        </p:nvSpPr>
        <p:spPr>
          <a:xfrm>
            <a:off x="0" y="1250"/>
            <a:ext cx="9144000" cy="5184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Calendar ( M</a:t>
            </a:r>
            <a:r>
              <a:rPr b="1" lang="en">
                <a:solidFill>
                  <a:schemeClr val="lt1"/>
                </a:solidFill>
                <a:latin typeface="Montserrat"/>
                <a:ea typeface="Montserrat"/>
                <a:cs typeface="Montserrat"/>
                <a:sym typeface="Montserrat"/>
              </a:rPr>
              <a:t>odified </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3">
            <a:alphaModFix/>
          </a:blip>
          <a:srcRect b="5231" l="0" r="0" t="0"/>
          <a:stretch/>
        </p:blipFill>
        <p:spPr>
          <a:xfrm>
            <a:off x="0" y="271385"/>
            <a:ext cx="9144001" cy="4872115"/>
          </a:xfrm>
          <a:prstGeom prst="rect">
            <a:avLst/>
          </a:prstGeom>
          <a:noFill/>
          <a:ln>
            <a:noFill/>
          </a:ln>
        </p:spPr>
      </p:pic>
      <p:sp>
        <p:nvSpPr>
          <p:cNvPr id="138" name="Google Shape;138;p26"/>
          <p:cNvSpPr txBox="1"/>
          <p:nvPr>
            <p:ph type="title"/>
          </p:nvPr>
        </p:nvSpPr>
        <p:spPr>
          <a:xfrm>
            <a:off x="0" y="1250"/>
            <a:ext cx="9144000" cy="5391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Events</a:t>
            </a:r>
            <a:r>
              <a:rPr b="1" lang="en">
                <a:solidFill>
                  <a:schemeClr val="lt1"/>
                </a:solidFill>
                <a:latin typeface="Montserrat"/>
                <a:ea typeface="Montserrat"/>
                <a:cs typeface="Montserrat"/>
                <a:sym typeface="Montserrat"/>
              </a:rPr>
              <a:t> ( All Events ) </a:t>
            </a:r>
            <a:endParaRPr b="1">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7"/>
          <p:cNvPicPr preferRelativeResize="0"/>
          <p:nvPr/>
        </p:nvPicPr>
        <p:blipFill rotWithShape="1">
          <a:blip r:embed="rId3">
            <a:alphaModFix/>
          </a:blip>
          <a:srcRect b="5159" l="0" r="0" t="0"/>
          <a:stretch/>
        </p:blipFill>
        <p:spPr>
          <a:xfrm>
            <a:off x="0" y="267647"/>
            <a:ext cx="9144001" cy="4875853"/>
          </a:xfrm>
          <a:prstGeom prst="rect">
            <a:avLst/>
          </a:prstGeom>
          <a:noFill/>
          <a:ln>
            <a:noFill/>
          </a:ln>
        </p:spPr>
      </p:pic>
      <p:sp>
        <p:nvSpPr>
          <p:cNvPr id="144" name="Google Shape;144;p27"/>
          <p:cNvSpPr txBox="1"/>
          <p:nvPr>
            <p:ph type="title"/>
          </p:nvPr>
        </p:nvSpPr>
        <p:spPr>
          <a:xfrm>
            <a:off x="0" y="1250"/>
            <a:ext cx="9144000" cy="5391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Events ( Add Event ) </a:t>
            </a:r>
            <a:endParaRPr b="1">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8"/>
          <p:cNvPicPr preferRelativeResize="0"/>
          <p:nvPr/>
        </p:nvPicPr>
        <p:blipFill rotWithShape="1">
          <a:blip r:embed="rId3">
            <a:alphaModFix/>
          </a:blip>
          <a:srcRect b="5159" l="0" r="0" t="0"/>
          <a:stretch/>
        </p:blipFill>
        <p:spPr>
          <a:xfrm>
            <a:off x="0" y="267647"/>
            <a:ext cx="9144001" cy="4875853"/>
          </a:xfrm>
          <a:prstGeom prst="rect">
            <a:avLst/>
          </a:prstGeom>
          <a:noFill/>
          <a:ln>
            <a:noFill/>
          </a:ln>
        </p:spPr>
      </p:pic>
      <p:sp>
        <p:nvSpPr>
          <p:cNvPr id="150" name="Google Shape;150;p28"/>
          <p:cNvSpPr txBox="1"/>
          <p:nvPr>
            <p:ph type="title"/>
          </p:nvPr>
        </p:nvSpPr>
        <p:spPr>
          <a:xfrm>
            <a:off x="0" y="1250"/>
            <a:ext cx="9144000" cy="5391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Events ( Search Events ) </a:t>
            </a:r>
            <a:endParaRPr b="1">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9"/>
          <p:cNvPicPr preferRelativeResize="0"/>
          <p:nvPr/>
        </p:nvPicPr>
        <p:blipFill rotWithShape="1">
          <a:blip r:embed="rId3">
            <a:alphaModFix/>
          </a:blip>
          <a:srcRect b="5784" l="0" r="0" t="0"/>
          <a:stretch/>
        </p:blipFill>
        <p:spPr>
          <a:xfrm>
            <a:off x="0" y="300050"/>
            <a:ext cx="9144001" cy="4843450"/>
          </a:xfrm>
          <a:prstGeom prst="rect">
            <a:avLst/>
          </a:prstGeom>
          <a:noFill/>
          <a:ln>
            <a:noFill/>
          </a:ln>
        </p:spPr>
      </p:pic>
      <p:sp>
        <p:nvSpPr>
          <p:cNvPr id="156" name="Google Shape;156;p29"/>
          <p:cNvSpPr txBox="1"/>
          <p:nvPr>
            <p:ph type="title"/>
          </p:nvPr>
        </p:nvSpPr>
        <p:spPr>
          <a:xfrm>
            <a:off x="0" y="1250"/>
            <a:ext cx="9144000" cy="5703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Branches</a:t>
            </a:r>
            <a:r>
              <a:rPr b="1" lang="en">
                <a:solidFill>
                  <a:schemeClr val="lt1"/>
                </a:solidFill>
                <a:latin typeface="Montserrat"/>
                <a:ea typeface="Montserrat"/>
                <a:cs typeface="Montserrat"/>
                <a:sym typeface="Montserrat"/>
              </a:rPr>
              <a:t> ( All </a:t>
            </a:r>
            <a:r>
              <a:rPr b="1" lang="en">
                <a:solidFill>
                  <a:schemeClr val="lt1"/>
                </a:solidFill>
                <a:latin typeface="Montserrat"/>
                <a:ea typeface="Montserrat"/>
                <a:cs typeface="Montserrat"/>
                <a:sym typeface="Montserrat"/>
              </a:rPr>
              <a:t>Branches</a:t>
            </a:r>
            <a:r>
              <a:rPr b="1" lang="en">
                <a:solidFill>
                  <a:schemeClr val="lt1"/>
                </a:solidFill>
                <a:latin typeface="Montserrat"/>
                <a:ea typeface="Montserrat"/>
                <a:cs typeface="Montserrat"/>
                <a:sym typeface="Montserrat"/>
              </a:rPr>
              <a:t> ) [ FIRST ] </a:t>
            </a:r>
            <a:endParaRPr b="1">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0"/>
          <p:cNvPicPr preferRelativeResize="0"/>
          <p:nvPr/>
        </p:nvPicPr>
        <p:blipFill rotWithShape="1">
          <a:blip r:embed="rId3">
            <a:alphaModFix/>
          </a:blip>
          <a:srcRect b="5350" l="0" r="0" t="-5350"/>
          <a:stretch/>
        </p:blipFill>
        <p:spPr>
          <a:xfrm>
            <a:off x="0" y="0"/>
            <a:ext cx="9148467" cy="5143500"/>
          </a:xfrm>
          <a:prstGeom prst="rect">
            <a:avLst/>
          </a:prstGeom>
          <a:noFill/>
          <a:ln>
            <a:noFill/>
          </a:ln>
        </p:spPr>
      </p:pic>
      <p:sp>
        <p:nvSpPr>
          <p:cNvPr id="162" name="Google Shape;162;p30"/>
          <p:cNvSpPr txBox="1"/>
          <p:nvPr>
            <p:ph type="title"/>
          </p:nvPr>
        </p:nvSpPr>
        <p:spPr>
          <a:xfrm>
            <a:off x="0" y="1250"/>
            <a:ext cx="9144000" cy="5286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Branches ( All Branches ) [ LAST ] </a:t>
            </a:r>
            <a:endParaRPr b="1">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1"/>
          <p:cNvPicPr preferRelativeResize="0"/>
          <p:nvPr/>
        </p:nvPicPr>
        <p:blipFill rotWithShape="1">
          <a:blip r:embed="rId3">
            <a:alphaModFix/>
          </a:blip>
          <a:srcRect b="5464" l="0" r="0" t="0"/>
          <a:stretch/>
        </p:blipFill>
        <p:spPr>
          <a:xfrm>
            <a:off x="0" y="283525"/>
            <a:ext cx="9144001" cy="4859975"/>
          </a:xfrm>
          <a:prstGeom prst="rect">
            <a:avLst/>
          </a:prstGeom>
          <a:noFill/>
          <a:ln>
            <a:noFill/>
          </a:ln>
        </p:spPr>
      </p:pic>
      <p:sp>
        <p:nvSpPr>
          <p:cNvPr id="168" name="Google Shape;168;p31"/>
          <p:cNvSpPr txBox="1"/>
          <p:nvPr>
            <p:ph type="title"/>
          </p:nvPr>
        </p:nvSpPr>
        <p:spPr>
          <a:xfrm>
            <a:off x="0" y="1250"/>
            <a:ext cx="9144000" cy="5286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Downloads</a:t>
            </a:r>
            <a:endParaRPr b="1">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0" y="0"/>
            <a:ext cx="9144000" cy="956100"/>
          </a:xfrm>
          <a:prstGeom prst="rect">
            <a:avLst/>
          </a:prstGeom>
          <a:solidFill>
            <a:srgbClr val="073763">
              <a:alpha val="76470"/>
            </a:srgbClr>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Member</a:t>
            </a:r>
            <a:endParaRPr>
              <a:solidFill>
                <a:schemeClr val="lt1"/>
              </a:solidFill>
            </a:endParaRPr>
          </a:p>
        </p:txBody>
      </p:sp>
      <p:sp>
        <p:nvSpPr>
          <p:cNvPr id="63" name="Google Shape;63;p14"/>
          <p:cNvSpPr txBox="1"/>
          <p:nvPr>
            <p:ph idx="1" type="body"/>
          </p:nvPr>
        </p:nvSpPr>
        <p:spPr>
          <a:xfrm>
            <a:off x="5060400" y="1848600"/>
            <a:ext cx="4083600" cy="329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Jakarin Chonchumrus 63010126</a:t>
            </a:r>
            <a:endParaRPr>
              <a:solidFill>
                <a:schemeClr val="lt1"/>
              </a:solidFill>
            </a:endParaRPr>
          </a:p>
          <a:p>
            <a:pPr indent="0" lvl="0" marL="0" rtl="0" algn="ctr">
              <a:spcBef>
                <a:spcPts val="1200"/>
              </a:spcBef>
              <a:spcAft>
                <a:spcPts val="0"/>
              </a:spcAft>
              <a:buNone/>
            </a:pPr>
            <a:r>
              <a:rPr lang="en">
                <a:solidFill>
                  <a:schemeClr val="lt1"/>
                </a:solidFill>
              </a:rPr>
              <a:t>SEC 1</a:t>
            </a:r>
            <a:endParaRPr>
              <a:solidFill>
                <a:schemeClr val="lt1"/>
              </a:solidFill>
            </a:endParaRPr>
          </a:p>
          <a:p>
            <a:pPr indent="0" lvl="0" marL="0" rtl="0" algn="ctr">
              <a:spcBef>
                <a:spcPts val="1200"/>
              </a:spcBef>
              <a:spcAft>
                <a:spcPts val="0"/>
              </a:spcAft>
              <a:buNone/>
            </a:pPr>
            <a:r>
              <a:t/>
            </a:r>
            <a:endParaRPr sz="100">
              <a:solidFill>
                <a:schemeClr val="lt1"/>
              </a:solidFill>
            </a:endParaRPr>
          </a:p>
          <a:p>
            <a:pPr indent="0" lvl="0" marL="0" rtl="0" algn="ctr">
              <a:spcBef>
                <a:spcPts val="1200"/>
              </a:spcBef>
              <a:spcAft>
                <a:spcPts val="0"/>
              </a:spcAft>
              <a:buNone/>
            </a:pPr>
            <a:r>
              <a:rPr lang="en">
                <a:solidFill>
                  <a:schemeClr val="lt1"/>
                </a:solidFill>
              </a:rPr>
              <a:t>* </a:t>
            </a:r>
            <a:r>
              <a:rPr lang="en">
                <a:solidFill>
                  <a:schemeClr val="lt1"/>
                </a:solidFill>
              </a:rPr>
              <a:t>My </a:t>
            </a:r>
            <a:r>
              <a:rPr lang="en">
                <a:solidFill>
                  <a:schemeClr val="lt1"/>
                </a:solidFill>
              </a:rPr>
              <a:t>Role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Web Designer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Programmer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Web Developer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Presenter</a:t>
            </a:r>
            <a:endParaRPr>
              <a:solidFill>
                <a:schemeClr val="lt1"/>
              </a:solidFill>
            </a:endParaRPr>
          </a:p>
        </p:txBody>
      </p:sp>
      <p:pic>
        <p:nvPicPr>
          <p:cNvPr id="64" name="Google Shape;64;p14"/>
          <p:cNvPicPr preferRelativeResize="0"/>
          <p:nvPr/>
        </p:nvPicPr>
        <p:blipFill rotWithShape="1">
          <a:blip r:embed="rId4">
            <a:alphaModFix/>
          </a:blip>
          <a:srcRect b="0" l="0" r="24115" t="10762"/>
          <a:stretch/>
        </p:blipFill>
        <p:spPr>
          <a:xfrm>
            <a:off x="1466500" y="1166925"/>
            <a:ext cx="3105500" cy="3682151"/>
          </a:xfrm>
          <a:prstGeom prst="rect">
            <a:avLst/>
          </a:prstGeom>
          <a:noFill/>
          <a:ln>
            <a:noFill/>
          </a:ln>
          <a:effectLst>
            <a:outerShdw blurRad="142875" rotWithShape="0" algn="bl" dir="3000000" dist="285750">
              <a:srgbClr val="000000">
                <a:alpha val="6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rotWithShape="1">
          <a:blip r:embed="rId3">
            <a:alphaModFix/>
          </a:blip>
          <a:srcRect b="5141" l="0" r="0" t="0"/>
          <a:stretch/>
        </p:blipFill>
        <p:spPr>
          <a:xfrm>
            <a:off x="0" y="267000"/>
            <a:ext cx="9144001" cy="4876500"/>
          </a:xfrm>
          <a:prstGeom prst="rect">
            <a:avLst/>
          </a:prstGeom>
          <a:noFill/>
          <a:ln>
            <a:noFill/>
          </a:ln>
        </p:spPr>
      </p:pic>
      <p:sp>
        <p:nvSpPr>
          <p:cNvPr id="174" name="Google Shape;174;p32"/>
          <p:cNvSpPr txBox="1"/>
          <p:nvPr>
            <p:ph type="title"/>
          </p:nvPr>
        </p:nvSpPr>
        <p:spPr>
          <a:xfrm>
            <a:off x="0" y="1250"/>
            <a:ext cx="9144000" cy="5286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Search </a:t>
            </a:r>
            <a:r>
              <a:rPr b="1" lang="en">
                <a:solidFill>
                  <a:schemeClr val="lt1"/>
                </a:solidFill>
                <a:latin typeface="Montserrat"/>
                <a:ea typeface="Montserrat"/>
                <a:cs typeface="Montserrat"/>
                <a:sym typeface="Montserrat"/>
              </a:rPr>
              <a:t>Branches</a:t>
            </a:r>
            <a:endParaRPr b="1">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b="5141" l="0" r="0" t="0"/>
          <a:stretch/>
        </p:blipFill>
        <p:spPr>
          <a:xfrm>
            <a:off x="0" y="267000"/>
            <a:ext cx="9144001" cy="4876500"/>
          </a:xfrm>
          <a:prstGeom prst="rect">
            <a:avLst/>
          </a:prstGeom>
          <a:noFill/>
          <a:ln>
            <a:noFill/>
          </a:ln>
        </p:spPr>
      </p:pic>
      <p:sp>
        <p:nvSpPr>
          <p:cNvPr id="180" name="Google Shape;180;p33"/>
          <p:cNvSpPr txBox="1"/>
          <p:nvPr>
            <p:ph type="title"/>
          </p:nvPr>
        </p:nvSpPr>
        <p:spPr>
          <a:xfrm>
            <a:off x="0" y="1250"/>
            <a:ext cx="9144000" cy="5286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Logout</a:t>
            </a:r>
            <a:endParaRPr b="1">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4"/>
          <p:cNvSpPr txBox="1"/>
          <p:nvPr>
            <p:ph idx="1" type="body"/>
          </p:nvPr>
        </p:nvSpPr>
        <p:spPr>
          <a:xfrm>
            <a:off x="5402825" y="1783350"/>
            <a:ext cx="3741300" cy="510000"/>
          </a:xfrm>
          <a:prstGeom prst="rect">
            <a:avLst/>
          </a:prstGeom>
        </p:spPr>
        <p:txBody>
          <a:bodyPr anchorCtr="0" anchor="t" bIns="91425" lIns="91425" spcFirstLastPara="1" rIns="91425" wrap="square" tIns="91425">
            <a:normAutofit/>
          </a:bodyPr>
          <a:lstStyle/>
          <a:p>
            <a:pPr indent="0" lvl="0" marL="0" rtl="0" algn="ctr">
              <a:spcBef>
                <a:spcPts val="1800"/>
              </a:spcBef>
              <a:spcAft>
                <a:spcPts val="1800"/>
              </a:spcAft>
              <a:buNone/>
            </a:pPr>
            <a:r>
              <a:rPr b="1" lang="en">
                <a:solidFill>
                  <a:schemeClr val="lt1"/>
                </a:solidFill>
                <a:latin typeface="Montserrat"/>
                <a:ea typeface="Montserrat"/>
                <a:cs typeface="Montserrat"/>
                <a:sym typeface="Montserrat"/>
              </a:rPr>
              <a:t>โครงสร้างข้อมูลแบบ Queue</a:t>
            </a:r>
            <a:endParaRPr b="1">
              <a:solidFill>
                <a:schemeClr val="lt1"/>
              </a:solidFill>
              <a:latin typeface="Montserrat"/>
              <a:ea typeface="Montserrat"/>
              <a:cs typeface="Montserrat"/>
              <a:sym typeface="Montserrat"/>
            </a:endParaRPr>
          </a:p>
        </p:txBody>
      </p:sp>
      <p:pic>
        <p:nvPicPr>
          <p:cNvPr id="186" name="Google Shape;186;p34"/>
          <p:cNvPicPr preferRelativeResize="0"/>
          <p:nvPr/>
        </p:nvPicPr>
        <p:blipFill>
          <a:blip r:embed="rId4">
            <a:alphaModFix/>
          </a:blip>
          <a:stretch>
            <a:fillRect/>
          </a:stretch>
        </p:blipFill>
        <p:spPr>
          <a:xfrm>
            <a:off x="311725" y="148375"/>
            <a:ext cx="5091099" cy="484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5"/>
          <p:cNvSpPr txBox="1"/>
          <p:nvPr>
            <p:ph idx="1" type="body"/>
          </p:nvPr>
        </p:nvSpPr>
        <p:spPr>
          <a:xfrm>
            <a:off x="3574475" y="0"/>
            <a:ext cx="5569500" cy="831300"/>
          </a:xfrm>
          <a:prstGeom prst="rect">
            <a:avLst/>
          </a:prstGeom>
        </p:spPr>
        <p:txBody>
          <a:bodyPr anchorCtr="0" anchor="ctr" bIns="91425" lIns="91425" spcFirstLastPara="1" rIns="91425" wrap="square" tIns="91425">
            <a:normAutofit/>
          </a:bodyPr>
          <a:lstStyle/>
          <a:p>
            <a:pPr indent="0" lvl="0" marL="0" rtl="0" algn="ctr">
              <a:spcBef>
                <a:spcPts val="1800"/>
              </a:spcBef>
              <a:spcAft>
                <a:spcPts val="1800"/>
              </a:spcAft>
              <a:buNone/>
            </a:pPr>
            <a:r>
              <a:rPr b="1" lang="en">
                <a:solidFill>
                  <a:schemeClr val="lt1"/>
                </a:solidFill>
                <a:latin typeface="Montserrat"/>
                <a:ea typeface="Montserrat"/>
                <a:cs typeface="Montserrat"/>
                <a:sym typeface="Montserrat"/>
              </a:rPr>
              <a:t>Linked List ( Doubly </a:t>
            </a:r>
            <a:r>
              <a:rPr b="1" lang="en">
                <a:solidFill>
                  <a:schemeClr val="lt1"/>
                </a:solidFill>
                <a:latin typeface="Montserrat"/>
                <a:ea typeface="Montserrat"/>
                <a:cs typeface="Montserrat"/>
                <a:sym typeface="Montserrat"/>
              </a:rPr>
              <a:t>Linked List</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pic>
        <p:nvPicPr>
          <p:cNvPr id="192" name="Google Shape;192;p35"/>
          <p:cNvPicPr preferRelativeResize="0"/>
          <p:nvPr/>
        </p:nvPicPr>
        <p:blipFill>
          <a:blip r:embed="rId4">
            <a:alphaModFix/>
          </a:blip>
          <a:stretch>
            <a:fillRect/>
          </a:stretch>
        </p:blipFill>
        <p:spPr>
          <a:xfrm>
            <a:off x="1558588" y="831300"/>
            <a:ext cx="6026825" cy="404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6"/>
          <p:cNvSpPr txBox="1"/>
          <p:nvPr>
            <p:ph idx="1" type="body"/>
          </p:nvPr>
        </p:nvSpPr>
        <p:spPr>
          <a:xfrm>
            <a:off x="3273125" y="0"/>
            <a:ext cx="5871000" cy="1008000"/>
          </a:xfrm>
          <a:prstGeom prst="rect">
            <a:avLst/>
          </a:prstGeom>
        </p:spPr>
        <p:txBody>
          <a:bodyPr anchorCtr="0" anchor="ctr" bIns="91425" lIns="91425" spcFirstLastPara="1" rIns="91425" wrap="square" tIns="91425">
            <a:normAutofit/>
          </a:bodyPr>
          <a:lstStyle/>
          <a:p>
            <a:pPr indent="0" lvl="0" marL="0" rtl="0" algn="ctr">
              <a:spcBef>
                <a:spcPts val="1800"/>
              </a:spcBef>
              <a:spcAft>
                <a:spcPts val="1800"/>
              </a:spcAft>
              <a:buNone/>
            </a:pPr>
            <a:r>
              <a:rPr b="1" lang="en">
                <a:solidFill>
                  <a:schemeClr val="lt1"/>
                </a:solidFill>
                <a:latin typeface="Montserrat"/>
                <a:ea typeface="Montserrat"/>
                <a:cs typeface="Montserrat"/>
                <a:sym typeface="Montserrat"/>
              </a:rPr>
              <a:t>จัดเรียงข้อมูลแบบ Bubble sort</a:t>
            </a:r>
            <a:endParaRPr b="1">
              <a:solidFill>
                <a:schemeClr val="lt1"/>
              </a:solidFill>
              <a:latin typeface="Montserrat"/>
              <a:ea typeface="Montserrat"/>
              <a:cs typeface="Montserrat"/>
              <a:sym typeface="Montserrat"/>
            </a:endParaRPr>
          </a:p>
        </p:txBody>
      </p:sp>
      <p:pic>
        <p:nvPicPr>
          <p:cNvPr id="198" name="Google Shape;198;p36"/>
          <p:cNvPicPr preferRelativeResize="0"/>
          <p:nvPr/>
        </p:nvPicPr>
        <p:blipFill>
          <a:blip r:embed="rId4">
            <a:alphaModFix/>
          </a:blip>
          <a:stretch>
            <a:fillRect/>
          </a:stretch>
        </p:blipFill>
        <p:spPr>
          <a:xfrm>
            <a:off x="272400" y="1823283"/>
            <a:ext cx="8599201" cy="178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7"/>
          <p:cNvSpPr txBox="1"/>
          <p:nvPr>
            <p:ph idx="1" type="body"/>
          </p:nvPr>
        </p:nvSpPr>
        <p:spPr>
          <a:xfrm>
            <a:off x="5444400" y="929550"/>
            <a:ext cx="3699600" cy="541200"/>
          </a:xfrm>
          <a:prstGeom prst="rect">
            <a:avLst/>
          </a:prstGeom>
        </p:spPr>
        <p:txBody>
          <a:bodyPr anchorCtr="0" anchor="t" bIns="91425" lIns="91425" spcFirstLastPara="1" rIns="91425" wrap="square" tIns="91425">
            <a:normAutofit/>
          </a:bodyPr>
          <a:lstStyle/>
          <a:p>
            <a:pPr indent="0" lvl="0" marL="0" rtl="0" algn="ctr">
              <a:spcBef>
                <a:spcPts val="1800"/>
              </a:spcBef>
              <a:spcAft>
                <a:spcPts val="1800"/>
              </a:spcAft>
              <a:buNone/>
            </a:pPr>
            <a:r>
              <a:rPr b="1" lang="en">
                <a:solidFill>
                  <a:schemeClr val="lt1"/>
                </a:solidFill>
                <a:latin typeface="Montserrat"/>
                <a:ea typeface="Montserrat"/>
                <a:cs typeface="Montserrat"/>
                <a:sym typeface="Montserrat"/>
              </a:rPr>
              <a:t>จัดเรียงข้อมูลแบบ Insertion sort</a:t>
            </a:r>
            <a:endParaRPr b="1">
              <a:solidFill>
                <a:schemeClr val="lt1"/>
              </a:solidFill>
              <a:latin typeface="Montserrat"/>
              <a:ea typeface="Montserrat"/>
              <a:cs typeface="Montserrat"/>
              <a:sym typeface="Montserrat"/>
            </a:endParaRPr>
          </a:p>
        </p:txBody>
      </p:sp>
      <p:pic>
        <p:nvPicPr>
          <p:cNvPr id="204" name="Google Shape;204;p37"/>
          <p:cNvPicPr preferRelativeResize="0"/>
          <p:nvPr/>
        </p:nvPicPr>
        <p:blipFill>
          <a:blip r:embed="rId4">
            <a:alphaModFix/>
          </a:blip>
          <a:stretch>
            <a:fillRect/>
          </a:stretch>
        </p:blipFill>
        <p:spPr>
          <a:xfrm>
            <a:off x="110850" y="121225"/>
            <a:ext cx="5333551" cy="487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8"/>
          <p:cNvSpPr txBox="1"/>
          <p:nvPr>
            <p:ph idx="1" type="body"/>
          </p:nvPr>
        </p:nvSpPr>
        <p:spPr>
          <a:xfrm>
            <a:off x="4696500" y="0"/>
            <a:ext cx="4447500" cy="1123200"/>
          </a:xfrm>
          <a:prstGeom prst="rect">
            <a:avLst/>
          </a:prstGeom>
        </p:spPr>
        <p:txBody>
          <a:bodyPr anchorCtr="0" anchor="ctr" bIns="91425" lIns="91425" spcFirstLastPara="1" rIns="91425" wrap="square" tIns="91425">
            <a:normAutofit/>
          </a:bodyPr>
          <a:lstStyle/>
          <a:p>
            <a:pPr indent="0" lvl="0" marL="0" rtl="0" algn="ctr">
              <a:spcBef>
                <a:spcPts val="1800"/>
              </a:spcBef>
              <a:spcAft>
                <a:spcPts val="1800"/>
              </a:spcAft>
              <a:buNone/>
            </a:pPr>
            <a:r>
              <a:rPr b="1" lang="en">
                <a:solidFill>
                  <a:schemeClr val="lt1"/>
                </a:solidFill>
                <a:latin typeface="Montserrat"/>
                <a:ea typeface="Montserrat"/>
                <a:cs typeface="Montserrat"/>
                <a:sym typeface="Montserrat"/>
              </a:rPr>
              <a:t>การค้นข้อมูลแบบ Sequential search</a:t>
            </a:r>
            <a:endParaRPr b="1">
              <a:solidFill>
                <a:schemeClr val="lt1"/>
              </a:solidFill>
              <a:latin typeface="Montserrat"/>
              <a:ea typeface="Montserrat"/>
              <a:cs typeface="Montserrat"/>
              <a:sym typeface="Montserrat"/>
            </a:endParaRPr>
          </a:p>
        </p:txBody>
      </p:sp>
      <p:pic>
        <p:nvPicPr>
          <p:cNvPr id="210" name="Google Shape;210;p38"/>
          <p:cNvPicPr preferRelativeResize="0"/>
          <p:nvPr/>
        </p:nvPicPr>
        <p:blipFill>
          <a:blip r:embed="rId4">
            <a:alphaModFix/>
          </a:blip>
          <a:stretch>
            <a:fillRect/>
          </a:stretch>
        </p:blipFill>
        <p:spPr>
          <a:xfrm>
            <a:off x="466376" y="1057400"/>
            <a:ext cx="8189249" cy="3872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9"/>
          <p:cNvSpPr txBox="1"/>
          <p:nvPr>
            <p:ph idx="1" type="body"/>
          </p:nvPr>
        </p:nvSpPr>
        <p:spPr>
          <a:xfrm>
            <a:off x="3828275" y="457200"/>
            <a:ext cx="5315700" cy="1123200"/>
          </a:xfrm>
          <a:prstGeom prst="rect">
            <a:avLst/>
          </a:prstGeom>
        </p:spPr>
        <p:txBody>
          <a:bodyPr anchorCtr="0" anchor="ctr" bIns="91425" lIns="91425" spcFirstLastPara="1" rIns="91425" wrap="square" tIns="91425">
            <a:normAutofit/>
          </a:bodyPr>
          <a:lstStyle/>
          <a:p>
            <a:pPr indent="0" lvl="0" marL="0" rtl="0" algn="ctr">
              <a:spcBef>
                <a:spcPts val="1800"/>
              </a:spcBef>
              <a:spcAft>
                <a:spcPts val="0"/>
              </a:spcAft>
              <a:buNone/>
            </a:pPr>
            <a:r>
              <a:rPr b="1" lang="en">
                <a:solidFill>
                  <a:schemeClr val="lt1"/>
                </a:solidFill>
                <a:latin typeface="Montserrat"/>
                <a:ea typeface="Montserrat"/>
                <a:cs typeface="Montserrat"/>
                <a:sym typeface="Montserrat"/>
              </a:rPr>
              <a:t>วิธีการจัดเรียงข้อมูลเพิ่มเติมและวิธีการค้นหาข้อมูล </a:t>
            </a:r>
            <a:endParaRPr b="1">
              <a:solidFill>
                <a:schemeClr val="lt1"/>
              </a:solidFill>
              <a:latin typeface="Montserrat"/>
              <a:ea typeface="Montserrat"/>
              <a:cs typeface="Montserrat"/>
              <a:sym typeface="Montserrat"/>
            </a:endParaRPr>
          </a:p>
          <a:p>
            <a:pPr indent="0" lvl="0" marL="0" rtl="0" algn="ctr">
              <a:spcBef>
                <a:spcPts val="0"/>
              </a:spcBef>
              <a:spcAft>
                <a:spcPts val="1800"/>
              </a:spcAft>
              <a:buNone/>
            </a:pPr>
            <a:r>
              <a:rPr b="1" lang="en">
                <a:solidFill>
                  <a:schemeClr val="lt1"/>
                </a:solidFill>
                <a:latin typeface="Montserrat"/>
                <a:ea typeface="Montserrat"/>
                <a:cs typeface="Montserrat"/>
                <a:sym typeface="Montserrat"/>
              </a:rPr>
              <a:t>Query set</a:t>
            </a:r>
            <a:endParaRPr b="1">
              <a:solidFill>
                <a:schemeClr val="lt1"/>
              </a:solidFill>
              <a:latin typeface="Montserrat"/>
              <a:ea typeface="Montserrat"/>
              <a:cs typeface="Montserrat"/>
              <a:sym typeface="Montserrat"/>
            </a:endParaRPr>
          </a:p>
        </p:txBody>
      </p:sp>
      <p:pic>
        <p:nvPicPr>
          <p:cNvPr id="216" name="Google Shape;216;p39"/>
          <p:cNvPicPr preferRelativeResize="0"/>
          <p:nvPr/>
        </p:nvPicPr>
        <p:blipFill>
          <a:blip r:embed="rId4">
            <a:alphaModFix/>
          </a:blip>
          <a:stretch>
            <a:fillRect/>
          </a:stretch>
        </p:blipFill>
        <p:spPr>
          <a:xfrm>
            <a:off x="269100" y="714000"/>
            <a:ext cx="3559175" cy="4328450"/>
          </a:xfrm>
          <a:prstGeom prst="rect">
            <a:avLst/>
          </a:prstGeom>
          <a:noFill/>
          <a:ln>
            <a:noFill/>
          </a:ln>
        </p:spPr>
      </p:pic>
      <p:pic>
        <p:nvPicPr>
          <p:cNvPr id="217" name="Google Shape;217;p39"/>
          <p:cNvPicPr preferRelativeResize="0"/>
          <p:nvPr/>
        </p:nvPicPr>
        <p:blipFill>
          <a:blip r:embed="rId5">
            <a:alphaModFix/>
          </a:blip>
          <a:stretch>
            <a:fillRect/>
          </a:stretch>
        </p:blipFill>
        <p:spPr>
          <a:xfrm>
            <a:off x="4015713" y="1562300"/>
            <a:ext cx="4940825" cy="2631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40"/>
          <p:cNvSpPr txBox="1"/>
          <p:nvPr>
            <p:ph type="title"/>
          </p:nvPr>
        </p:nvSpPr>
        <p:spPr>
          <a:xfrm>
            <a:off x="0" y="0"/>
            <a:ext cx="9144000" cy="572700"/>
          </a:xfrm>
          <a:prstGeom prst="rect">
            <a:avLst/>
          </a:prstGeom>
          <a:solidFill>
            <a:srgbClr val="0C343D"/>
          </a:solidFill>
        </p:spPr>
        <p:txBody>
          <a:bodyPr anchorCtr="0" anchor="t" bIns="91425" lIns="91425" spcFirstLastPara="1" rIns="91425" wrap="square" tIns="91425">
            <a:normAutofit/>
          </a:bodyPr>
          <a:lstStyle/>
          <a:p>
            <a:pPr indent="0" lvl="0" marL="0" rtl="0" algn="ctr">
              <a:lnSpc>
                <a:spcPct val="115000"/>
              </a:lnSpc>
              <a:spcBef>
                <a:spcPts val="1800"/>
              </a:spcBef>
              <a:spcAft>
                <a:spcPts val="1800"/>
              </a:spcAft>
              <a:buNone/>
            </a:pPr>
            <a:r>
              <a:rPr lang="en" sz="2000">
                <a:solidFill>
                  <a:schemeClr val="lt1"/>
                </a:solidFill>
                <a:latin typeface="Angsana New"/>
                <a:ea typeface="Angsana New"/>
                <a:cs typeface="Angsana New"/>
                <a:sym typeface="Angsana New"/>
              </a:rPr>
              <a:t>ข้อเสนอแนะ</a:t>
            </a:r>
            <a:endParaRPr sz="2000">
              <a:solidFill>
                <a:schemeClr val="lt1"/>
              </a:solidFill>
            </a:endParaRPr>
          </a:p>
        </p:txBody>
      </p:sp>
      <p:sp>
        <p:nvSpPr>
          <p:cNvPr id="223" name="Google Shape;223;p40"/>
          <p:cNvSpPr txBox="1"/>
          <p:nvPr>
            <p:ph idx="1" type="body"/>
          </p:nvPr>
        </p:nvSpPr>
        <p:spPr>
          <a:xfrm>
            <a:off x="0" y="3948550"/>
            <a:ext cx="9144000" cy="1361100"/>
          </a:xfrm>
          <a:prstGeom prst="rect">
            <a:avLst/>
          </a:prstGeom>
          <a:solidFill>
            <a:srgbClr val="0C343D"/>
          </a:solidFill>
        </p:spPr>
        <p:txBody>
          <a:bodyPr anchorCtr="0" anchor="t" bIns="91425" lIns="91425" spcFirstLastPara="1" rIns="91425" wrap="square" tIns="91425">
            <a:normAutofit fontScale="25000" lnSpcReduction="20000"/>
          </a:bodyPr>
          <a:lstStyle/>
          <a:p>
            <a:pPr indent="749300" lvl="0" marL="0" rtl="0" algn="just">
              <a:spcBef>
                <a:spcPts val="1800"/>
              </a:spcBef>
              <a:spcAft>
                <a:spcPts val="0"/>
              </a:spcAft>
              <a:buClr>
                <a:schemeClr val="dk1"/>
              </a:buClr>
              <a:buSzPts val="275"/>
              <a:buFont typeface="Arial"/>
              <a:buNone/>
            </a:pPr>
            <a:r>
              <a:rPr lang="en" sz="4500">
                <a:solidFill>
                  <a:schemeClr val="lt1"/>
                </a:solidFill>
              </a:rPr>
              <a:t>สำหรับการออกแบบโปรแกรมด้วยภาษา python ทำงานบน web application นั้นเป็นเพียง 1 platform ยังสามารถออกแบบเพื่อการทำงานบน smartphone ได้ทุกระบบ หรือบนapplication ต่างๆ</a:t>
            </a:r>
            <a:endParaRPr sz="4500">
              <a:solidFill>
                <a:schemeClr val="lt1"/>
              </a:solidFill>
            </a:endParaRPr>
          </a:p>
          <a:p>
            <a:pPr indent="749300" lvl="0" marL="0" rtl="0" algn="just">
              <a:spcBef>
                <a:spcPts val="1800"/>
              </a:spcBef>
              <a:spcAft>
                <a:spcPts val="0"/>
              </a:spcAft>
              <a:buClr>
                <a:schemeClr val="dk1"/>
              </a:buClr>
              <a:buSzPts val="275"/>
              <a:buFont typeface="Arial"/>
              <a:buNone/>
            </a:pPr>
            <a:r>
              <a:rPr lang="en" sz="4500">
                <a:solidFill>
                  <a:schemeClr val="lt1"/>
                </a:solidFill>
              </a:rPr>
              <a:t>อีกทั้งยังสามารถต่อยอดความรู้จากวิชา DATA STRUCTURES AND ALGORITHM ไปประยุกต์ในอีกหลายด้านเช่น การทำเกมส์ ด้านการคำนวณ เป็นต้น</a:t>
            </a:r>
            <a:endParaRPr sz="4500">
              <a:solidFill>
                <a:schemeClr val="lt1"/>
              </a:solidFill>
            </a:endParaRPr>
          </a:p>
          <a:p>
            <a:pPr indent="0" lvl="0" marL="0" rtl="0" algn="l">
              <a:spcBef>
                <a:spcPts val="1800"/>
              </a:spcBef>
              <a:spcAft>
                <a:spcPts val="1200"/>
              </a:spcAft>
              <a:buNone/>
            </a:pPr>
            <a:r>
              <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0" y="0"/>
            <a:ext cx="9144000" cy="572700"/>
          </a:xfrm>
          <a:prstGeom prst="rect">
            <a:avLst/>
          </a:prstGeom>
          <a:solidFill>
            <a:srgbClr val="FFF2CC">
              <a:alpha val="88230"/>
            </a:srgbClr>
          </a:solidFill>
        </p:spPr>
        <p:txBody>
          <a:bodyPr anchorCtr="0" anchor="t"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en" sz="2000"/>
              <a:t>ที่มาของโครงงาน</a:t>
            </a:r>
            <a:endParaRPr sz="2000"/>
          </a:p>
        </p:txBody>
      </p:sp>
      <p:sp>
        <p:nvSpPr>
          <p:cNvPr id="70" name="Google Shape;70;p15"/>
          <p:cNvSpPr txBox="1"/>
          <p:nvPr>
            <p:ph idx="1" type="body"/>
          </p:nvPr>
        </p:nvSpPr>
        <p:spPr>
          <a:xfrm>
            <a:off x="0" y="572700"/>
            <a:ext cx="9144000" cy="4570800"/>
          </a:xfrm>
          <a:prstGeom prst="rect">
            <a:avLst/>
          </a:prstGeom>
          <a:solidFill>
            <a:srgbClr val="FFF2CC">
              <a:alpha val="88230"/>
            </a:srgbClr>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               </a:t>
            </a:r>
            <a:r>
              <a:rPr lang="en" sz="1500">
                <a:solidFill>
                  <a:schemeClr val="dk1"/>
                </a:solidFill>
              </a:rPr>
              <a:t>ปั</a:t>
            </a:r>
            <a:r>
              <a:rPr lang="en" sz="1500">
                <a:solidFill>
                  <a:schemeClr val="dk1"/>
                </a:solidFill>
              </a:rPr>
              <a:t>จจุบันการดำเนินชีวิตประจำวันในสถานการณ์การแพร่ระบาดของการติดเชื้อโรค COVID-19 ได้ปรับเปลี่ยนพฤติกรรมให้ทุกคนสนใจในกิจกรรมและธุรกรรมทางอินเตอร์เน็ตมากขึ้น นอกจากช่วยลดความเสี่ยงในการติดเชื้อแล้ว ยังเพิ่มความสะดวกสบายและความรวดเร็วในการทำกิจกรรมต่างๆด้วย เมื่อมีการผ่อนคลายมาตรการต่างๆเรื่องของการเข้ารับบริการ พื้นที่นั่งพักผ่อนในห้างสรรพสินค้า จิบกาแฟรับประทานขนม ที่นั่งพบปะ คุยงาน หรือแม้แต่นั่งทำงานเป็นส่วนตัวนอกบ้าน สิ่งแรกๆที่นึกถึงคือ true sphere ตอบโจทย์ความต้องการโดยเฉพาะผู้เข้าใช้สิทธิ์ Black card โดยปกติจะมีจำนวนสาขาและที่นั่งรับรองค่อนข้างน้อย คนรอใช้บริการจำนวนมากและมายิ่งขึ้นในวันหยุด เป็นปัญหาที่ผู้จัดทำสนใจ จึงได้นำเนื้อหาในวิชา DATA STRUCTURES AND ALGORITHM ประยุกต์เข้ากับความสนใจมาจัดทำ Gu Sphere โปรแกรมการจองเข้ารับบริการ true sphere shop พัฒนาโดย Python ซึ่งสามารถทำงานได้บน web application ตามข้อกำหนดและเงื่อนไขของโครงงาน เพื่อทดลองระบบการใช้งานต่อยอดโปรแกรมการทำงานที่มีลักษณะคล้ายกันต่อไป</a:t>
            </a:r>
            <a:endParaRPr sz="1500">
              <a:solidFill>
                <a:schemeClr val="dk1"/>
              </a:solidFill>
            </a:endParaRPr>
          </a:p>
        </p:txBody>
      </p:sp>
      <p:pic>
        <p:nvPicPr>
          <p:cNvPr id="71" name="Google Shape;71;p15"/>
          <p:cNvPicPr preferRelativeResize="0"/>
          <p:nvPr/>
        </p:nvPicPr>
        <p:blipFill>
          <a:blip r:embed="rId4">
            <a:alphaModFix/>
          </a:blip>
          <a:stretch>
            <a:fillRect/>
          </a:stretch>
        </p:blipFill>
        <p:spPr>
          <a:xfrm>
            <a:off x="2263162" y="3194925"/>
            <a:ext cx="2830426" cy="1886224"/>
          </a:xfrm>
          <a:prstGeom prst="rect">
            <a:avLst/>
          </a:prstGeom>
          <a:noFill/>
          <a:ln>
            <a:noFill/>
          </a:ln>
        </p:spPr>
      </p:pic>
      <p:pic>
        <p:nvPicPr>
          <p:cNvPr id="72" name="Google Shape;72;p15"/>
          <p:cNvPicPr preferRelativeResize="0"/>
          <p:nvPr/>
        </p:nvPicPr>
        <p:blipFill>
          <a:blip r:embed="rId5">
            <a:alphaModFix/>
          </a:blip>
          <a:stretch>
            <a:fillRect/>
          </a:stretch>
        </p:blipFill>
        <p:spPr>
          <a:xfrm>
            <a:off x="5742675" y="3194925"/>
            <a:ext cx="3017970" cy="188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0" y="0"/>
            <a:ext cx="9144000" cy="572700"/>
          </a:xfrm>
          <a:prstGeom prst="rect">
            <a:avLst/>
          </a:prstGeom>
          <a:solidFill>
            <a:srgbClr val="FFF2CC">
              <a:alpha val="88230"/>
            </a:srgbClr>
          </a:solidFill>
        </p:spPr>
        <p:txBody>
          <a:bodyPr anchorCtr="0" anchor="t" bIns="91425" lIns="91425" spcFirstLastPara="1" rIns="91425" wrap="square" tIns="91425">
            <a:normAutofit/>
          </a:bodyPr>
          <a:lstStyle/>
          <a:p>
            <a:pPr indent="0" lvl="0" marL="0" rtl="0" algn="ctr">
              <a:lnSpc>
                <a:spcPct val="115000"/>
              </a:lnSpc>
              <a:spcBef>
                <a:spcPts val="0"/>
              </a:spcBef>
              <a:spcAft>
                <a:spcPts val="1200"/>
              </a:spcAft>
              <a:buClr>
                <a:schemeClr val="dk1"/>
              </a:buClr>
              <a:buSzPts val="1100"/>
              <a:buFont typeface="Arial"/>
              <a:buNone/>
            </a:pPr>
            <a:r>
              <a:rPr lang="en" sz="1800"/>
              <a:t>จุดมุ่งหมายโครงงาน</a:t>
            </a:r>
            <a:endParaRPr sz="1800"/>
          </a:p>
        </p:txBody>
      </p:sp>
      <p:sp>
        <p:nvSpPr>
          <p:cNvPr id="78" name="Google Shape;78;p16"/>
          <p:cNvSpPr txBox="1"/>
          <p:nvPr>
            <p:ph idx="1" type="body"/>
          </p:nvPr>
        </p:nvSpPr>
        <p:spPr>
          <a:xfrm>
            <a:off x="0" y="3480950"/>
            <a:ext cx="9144000" cy="1662600"/>
          </a:xfrm>
          <a:prstGeom prst="rect">
            <a:avLst/>
          </a:prstGeom>
          <a:solidFill>
            <a:srgbClr val="FFF2CC">
              <a:alpha val="88230"/>
            </a:srgbClr>
          </a:solidFill>
        </p:spPr>
        <p:txBody>
          <a:bodyPr anchorCtr="0" anchor="t" bIns="91425" lIns="91425" spcFirstLastPara="1" rIns="91425" wrap="square" tIns="91425">
            <a:normAutofit fontScale="77500"/>
          </a:bodyPr>
          <a:lstStyle/>
          <a:p>
            <a:pPr indent="457200" lvl="0" marL="0" rtl="0" algn="l">
              <a:spcBef>
                <a:spcPts val="0"/>
              </a:spcBef>
              <a:spcAft>
                <a:spcPts val="0"/>
              </a:spcAft>
              <a:buClr>
                <a:schemeClr val="dk1"/>
              </a:buClr>
              <a:buSzPct val="61111"/>
              <a:buFont typeface="Arial"/>
              <a:buNone/>
            </a:pPr>
            <a:r>
              <a:rPr lang="en">
                <a:solidFill>
                  <a:schemeClr val="dk1"/>
                </a:solidFill>
              </a:rPr>
              <a:t>โครงงานมีจุดมุ่งหมายในการนำความรู้จากเนื้อหาวิชา DATA STRUCTURES AND ALGORITHM ที่เรียนมาในการวางแผนและจัดทำโปรแกรมด้วยภาษา python และสามารถทำงานบน web application ได้</a:t>
            </a:r>
            <a:endParaRPr>
              <a:solidFill>
                <a:schemeClr val="dk1"/>
              </a:solidFill>
            </a:endParaRPr>
          </a:p>
          <a:p>
            <a:pPr indent="457200" lvl="0" marL="0" rtl="0" algn="l">
              <a:spcBef>
                <a:spcPts val="1200"/>
              </a:spcBef>
              <a:spcAft>
                <a:spcPts val="1200"/>
              </a:spcAft>
              <a:buClr>
                <a:schemeClr val="dk1"/>
              </a:buClr>
              <a:buSzPct val="61111"/>
              <a:buFont typeface="Arial"/>
              <a:buNone/>
            </a:pPr>
            <a:r>
              <a:rPr lang="en">
                <a:solidFill>
                  <a:schemeClr val="dk1"/>
                </a:solidFill>
              </a:rPr>
              <a:t>เพื่อสามารถประยุกต์เป็นโปรแกรมจองเข้ารับบริการ true sphere shop บนเว็บไซต์ เพื่อให้ผู้ใช้สามารถจองเข้ารับบริการต่างๆในสาขาและช่วงวันเวลาที่สะดวกล่วงหน้า ช่วยให้เข้ารับบริการสะดวกสบายมากขึ้น สามารถวางแผนกิจกรรมล่วงหน้า จัดสรรเวลาในการเข้ารับบริการโดยไม่มีการล่าช้าของการต่อคิว และมีที่นั่งรับรองสำหรับเข้ารับบริการในเวลาที่จองไว้แน่นอน</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5231" l="0" r="0" t="0"/>
          <a:stretch/>
        </p:blipFill>
        <p:spPr>
          <a:xfrm>
            <a:off x="0" y="239000"/>
            <a:ext cx="9144001" cy="4904500"/>
          </a:xfrm>
          <a:prstGeom prst="rect">
            <a:avLst/>
          </a:prstGeom>
          <a:noFill/>
          <a:ln>
            <a:noFill/>
          </a:ln>
        </p:spPr>
      </p:pic>
      <p:sp>
        <p:nvSpPr>
          <p:cNvPr id="84" name="Google Shape;84;p17"/>
          <p:cNvSpPr txBox="1"/>
          <p:nvPr>
            <p:ph type="title"/>
          </p:nvPr>
        </p:nvSpPr>
        <p:spPr>
          <a:xfrm>
            <a:off x="0" y="1250"/>
            <a:ext cx="9144000" cy="5079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Home ( TOP ) </a:t>
            </a:r>
            <a:endParaRPr b="1">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5231" l="0" r="0" t="0"/>
          <a:stretch/>
        </p:blipFill>
        <p:spPr>
          <a:xfrm>
            <a:off x="-2237" y="269075"/>
            <a:ext cx="9148474" cy="4874425"/>
          </a:xfrm>
          <a:prstGeom prst="rect">
            <a:avLst/>
          </a:prstGeom>
          <a:noFill/>
          <a:ln>
            <a:noFill/>
          </a:ln>
        </p:spPr>
      </p:pic>
      <p:sp>
        <p:nvSpPr>
          <p:cNvPr id="90" name="Google Shape;90;p18"/>
          <p:cNvSpPr txBox="1"/>
          <p:nvPr>
            <p:ph type="title"/>
          </p:nvPr>
        </p:nvSpPr>
        <p:spPr>
          <a:xfrm>
            <a:off x="0" y="1250"/>
            <a:ext cx="9144000" cy="5079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Home ( BOTTOM ) </a:t>
            </a:r>
            <a:endParaRPr b="1">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3">
            <a:alphaModFix/>
          </a:blip>
          <a:srcRect b="5544" l="0" r="0" t="0"/>
          <a:stretch/>
        </p:blipFill>
        <p:spPr>
          <a:xfrm>
            <a:off x="0" y="287675"/>
            <a:ext cx="9144001" cy="4855824"/>
          </a:xfrm>
          <a:prstGeom prst="rect">
            <a:avLst/>
          </a:prstGeom>
          <a:noFill/>
          <a:ln>
            <a:noFill/>
          </a:ln>
        </p:spPr>
      </p:pic>
      <p:sp>
        <p:nvSpPr>
          <p:cNvPr id="96" name="Google Shape;96;p19"/>
          <p:cNvSpPr txBox="1"/>
          <p:nvPr>
            <p:ph type="title"/>
          </p:nvPr>
        </p:nvSpPr>
        <p:spPr>
          <a:xfrm>
            <a:off x="0" y="1250"/>
            <a:ext cx="9144000" cy="5391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Register</a:t>
            </a:r>
            <a:r>
              <a:rPr b="1" lang="en">
                <a:solidFill>
                  <a:schemeClr val="lt1"/>
                </a:solidFill>
                <a:latin typeface="Montserrat"/>
                <a:ea typeface="Montserrat"/>
                <a:cs typeface="Montserrat"/>
                <a:sym typeface="Montserrat"/>
              </a:rPr>
              <a:t> ( TOP ) </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blip>
          <a:srcRect b="5482" l="0" r="0" t="0"/>
          <a:stretch/>
        </p:blipFill>
        <p:spPr>
          <a:xfrm>
            <a:off x="0" y="284212"/>
            <a:ext cx="9144001" cy="4859288"/>
          </a:xfrm>
          <a:prstGeom prst="rect">
            <a:avLst/>
          </a:prstGeom>
          <a:noFill/>
          <a:ln>
            <a:noFill/>
          </a:ln>
        </p:spPr>
      </p:pic>
      <p:sp>
        <p:nvSpPr>
          <p:cNvPr id="102" name="Google Shape;102;p20"/>
          <p:cNvSpPr txBox="1"/>
          <p:nvPr>
            <p:ph type="title"/>
          </p:nvPr>
        </p:nvSpPr>
        <p:spPr>
          <a:xfrm>
            <a:off x="0" y="1250"/>
            <a:ext cx="9144000" cy="5391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Register ( BOTTOM ) </a:t>
            </a:r>
            <a:endParaRPr b="1">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5784" l="0" r="0" t="0"/>
          <a:stretch/>
        </p:blipFill>
        <p:spPr>
          <a:xfrm>
            <a:off x="0" y="299907"/>
            <a:ext cx="9144001" cy="4843594"/>
          </a:xfrm>
          <a:prstGeom prst="rect">
            <a:avLst/>
          </a:prstGeom>
          <a:noFill/>
          <a:ln>
            <a:noFill/>
          </a:ln>
        </p:spPr>
      </p:pic>
      <p:sp>
        <p:nvSpPr>
          <p:cNvPr id="108" name="Google Shape;108;p21"/>
          <p:cNvSpPr txBox="1"/>
          <p:nvPr>
            <p:ph type="title"/>
          </p:nvPr>
        </p:nvSpPr>
        <p:spPr>
          <a:xfrm>
            <a:off x="0" y="1250"/>
            <a:ext cx="9144000" cy="570300"/>
          </a:xfrm>
          <a:prstGeom prst="rect">
            <a:avLst/>
          </a:prstGeom>
          <a:solidFill>
            <a:srgbClr val="434343"/>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Login</a:t>
            </a:r>
            <a:endParaRPr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